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68" r:id="rId14"/>
    <p:sldId id="267" r:id="rId15"/>
    <p:sldId id="269"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786" y="-4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076440-1049-4EEF-8D8A-7B716A5B1F54}" type="datetimeFigureOut">
              <a:rPr lang="en-US" smtClean="0"/>
              <a:t>2/22/2015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9DB3E0-383D-4EC5-BF09-5B6D1599D6AC}" type="slidenum">
              <a:rPr lang="en-US" smtClean="0"/>
              <a:t>‹#›</a:t>
            </a:fld>
            <a:endParaRPr lang="en-US"/>
          </a:p>
        </p:txBody>
      </p:sp>
    </p:spTree>
    <p:extLst>
      <p:ext uri="{BB962C8B-B14F-4D97-AF65-F5344CB8AC3E}">
        <p14:creationId xmlns:p14="http://schemas.microsoft.com/office/powerpoint/2010/main" val="515886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9DB3E0-383D-4EC5-BF09-5B6D1599D6AC}" type="slidenum">
              <a:rPr lang="en-US" smtClean="0"/>
              <a:t>13</a:t>
            </a:fld>
            <a:endParaRPr lang="en-US"/>
          </a:p>
        </p:txBody>
      </p:sp>
    </p:spTree>
    <p:extLst>
      <p:ext uri="{BB962C8B-B14F-4D97-AF65-F5344CB8AC3E}">
        <p14:creationId xmlns:p14="http://schemas.microsoft.com/office/powerpoint/2010/main" val="4060448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26408D-69AF-40F7-94A3-288E8268F851}" type="datetimeFigureOut">
              <a:rPr lang="en-US" smtClean="0"/>
              <a:t>2/22/2015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1885009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26408D-69AF-40F7-94A3-288E8268F851}" type="datetimeFigureOut">
              <a:rPr lang="en-US" smtClean="0"/>
              <a:t>2/22/2015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2441403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26408D-69AF-40F7-94A3-288E8268F851}" type="datetimeFigureOut">
              <a:rPr lang="en-US" smtClean="0"/>
              <a:t>2/22/2015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4087157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26408D-69AF-40F7-94A3-288E8268F851}" type="datetimeFigureOut">
              <a:rPr lang="en-US" smtClean="0"/>
              <a:t>2/22/2015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3156090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26408D-69AF-40F7-94A3-288E8268F851}" type="datetimeFigureOut">
              <a:rPr lang="en-US" smtClean="0"/>
              <a:t>2/22/2015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812728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26408D-69AF-40F7-94A3-288E8268F851}" type="datetimeFigureOut">
              <a:rPr lang="en-US" smtClean="0"/>
              <a:t>2/22/2015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2929890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26408D-69AF-40F7-94A3-288E8268F851}" type="datetimeFigureOut">
              <a:rPr lang="en-US" smtClean="0"/>
              <a:t>2/22/2015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8835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26408D-69AF-40F7-94A3-288E8268F851}" type="datetimeFigureOut">
              <a:rPr lang="en-US" smtClean="0"/>
              <a:t>2/22/2015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4223753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6408D-69AF-40F7-94A3-288E8268F851}" type="datetimeFigureOut">
              <a:rPr lang="en-US" smtClean="0"/>
              <a:t>2/22/2015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1876596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26408D-69AF-40F7-94A3-288E8268F851}" type="datetimeFigureOut">
              <a:rPr lang="en-US" smtClean="0"/>
              <a:t>2/22/2015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618713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26408D-69AF-40F7-94A3-288E8268F851}" type="datetimeFigureOut">
              <a:rPr lang="en-US" smtClean="0"/>
              <a:t>2/22/2015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6C26C4-77A6-43A4-BE4B-C003E3A5C06F}" type="slidenum">
              <a:rPr lang="en-US" smtClean="0"/>
              <a:t>‹#›</a:t>
            </a:fld>
            <a:endParaRPr lang="en-US"/>
          </a:p>
        </p:txBody>
      </p:sp>
    </p:spTree>
    <p:extLst>
      <p:ext uri="{BB962C8B-B14F-4D97-AF65-F5344CB8AC3E}">
        <p14:creationId xmlns:p14="http://schemas.microsoft.com/office/powerpoint/2010/main" val="1606137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26408D-69AF-40F7-94A3-288E8268F851}" type="datetimeFigureOut">
              <a:rPr lang="en-US" smtClean="0"/>
              <a:t>2/22/2015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6C26C4-77A6-43A4-BE4B-C003E3A5C06F}" type="slidenum">
              <a:rPr lang="en-US" smtClean="0"/>
              <a:t>‹#›</a:t>
            </a:fld>
            <a:endParaRPr lang="en-US"/>
          </a:p>
        </p:txBody>
      </p:sp>
    </p:spTree>
    <p:extLst>
      <p:ext uri="{BB962C8B-B14F-4D97-AF65-F5344CB8AC3E}">
        <p14:creationId xmlns:p14="http://schemas.microsoft.com/office/powerpoint/2010/main" val="10835954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Role of WWI</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77467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Fall of the Ottoman Empire Starts to Complicate Things</a:t>
            </a:r>
            <a:endParaRPr lang="en-US" dirty="0"/>
          </a:p>
        </p:txBody>
      </p:sp>
      <p:pic>
        <p:nvPicPr>
          <p:cNvPr id="5122" name="Picture 2" descr="Sherif-Husse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2286000"/>
            <a:ext cx="2095500" cy="30861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14400" y="2286000"/>
            <a:ext cx="4648200" cy="2308324"/>
          </a:xfrm>
          <a:prstGeom prst="rect">
            <a:avLst/>
          </a:prstGeom>
          <a:noFill/>
        </p:spPr>
        <p:txBody>
          <a:bodyPr wrap="square" rtlCol="0">
            <a:spAutoFit/>
          </a:bodyPr>
          <a:lstStyle/>
          <a:p>
            <a:r>
              <a:rPr lang="en-US" dirty="0" smtClean="0"/>
              <a:t>For Example:</a:t>
            </a:r>
          </a:p>
          <a:p>
            <a:endParaRPr lang="en-US" dirty="0"/>
          </a:p>
          <a:p>
            <a:r>
              <a:rPr lang="en-US" dirty="0" smtClean="0"/>
              <a:t>Since Turkey abolishes the Caliphate and Ottoman lands are going to the British, Hussein Bin Ali (the guy in the Hussein Letters) declares himself a caliphate in the Hijaz</a:t>
            </a:r>
          </a:p>
          <a:p>
            <a:endParaRPr lang="en-US" dirty="0"/>
          </a:p>
          <a:p>
            <a:endParaRPr lang="en-US" dirty="0"/>
          </a:p>
        </p:txBody>
      </p:sp>
    </p:spTree>
    <p:extLst>
      <p:ext uri="{BB962C8B-B14F-4D97-AF65-F5344CB8AC3E}">
        <p14:creationId xmlns:p14="http://schemas.microsoft.com/office/powerpoint/2010/main" val="428067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Abd Al-Aziz ibn Saud19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914400"/>
            <a:ext cx="2095500" cy="31623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04800" y="381000"/>
            <a:ext cx="5410200" cy="923330"/>
          </a:xfrm>
          <a:prstGeom prst="rect">
            <a:avLst/>
          </a:prstGeom>
          <a:noFill/>
        </p:spPr>
        <p:txBody>
          <a:bodyPr wrap="square" rtlCol="0">
            <a:spAutoFit/>
          </a:bodyPr>
          <a:lstStyle/>
          <a:p>
            <a:r>
              <a:rPr lang="en-US" dirty="0" err="1" smtClean="0"/>
              <a:t>Abulaziz</a:t>
            </a:r>
            <a:r>
              <a:rPr lang="en-US" dirty="0" smtClean="0"/>
              <a:t>  Ibn Saud moves his forces into the Hijaz  conquering Hussein’s lands and uniting  four regions into what would become Saudi Arabia in 1932</a:t>
            </a:r>
            <a:endParaRPr lang="en-US" dirty="0"/>
          </a:p>
        </p:txBody>
      </p:sp>
      <p:pic>
        <p:nvPicPr>
          <p:cNvPr id="6148" name="Picture 4" descr="https://encrypted-tbn1.gstatic.com/images?q=tbn:ANd9GcSbT7VqRbvoomDdUqs7DeUidGawaqCM3P2jd_SvqH0gjk7I-pzv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6" y="1524000"/>
            <a:ext cx="4038600" cy="4038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2258" y="6096000"/>
            <a:ext cx="7696200" cy="369332"/>
          </a:xfrm>
          <a:prstGeom prst="rect">
            <a:avLst/>
          </a:prstGeom>
          <a:noFill/>
        </p:spPr>
        <p:txBody>
          <a:bodyPr wrap="square" rtlCol="0">
            <a:spAutoFit/>
          </a:bodyPr>
          <a:lstStyle/>
          <a:p>
            <a:r>
              <a:rPr lang="en-US" dirty="0" smtClean="0"/>
              <a:t>So why is this important? This is where Medina and Mecca are located</a:t>
            </a:r>
            <a:endParaRPr lang="en-US" dirty="0"/>
          </a:p>
        </p:txBody>
      </p:sp>
    </p:spTree>
    <p:extLst>
      <p:ext uri="{BB962C8B-B14F-4D97-AF65-F5344CB8AC3E}">
        <p14:creationId xmlns:p14="http://schemas.microsoft.com/office/powerpoint/2010/main" val="2270296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5410200" cy="3416320"/>
          </a:xfrm>
          <a:prstGeom prst="rect">
            <a:avLst/>
          </a:prstGeom>
          <a:noFill/>
        </p:spPr>
        <p:txBody>
          <a:bodyPr wrap="square" rtlCol="0">
            <a:spAutoFit/>
          </a:bodyPr>
          <a:lstStyle/>
          <a:p>
            <a:r>
              <a:rPr lang="en-US" dirty="0" smtClean="0"/>
              <a:t>There are 3 Saudi States in history</a:t>
            </a:r>
          </a:p>
          <a:p>
            <a:endParaRPr lang="en-US" dirty="0"/>
          </a:p>
          <a:p>
            <a:endParaRPr lang="en-US" dirty="0" smtClean="0"/>
          </a:p>
          <a:p>
            <a:r>
              <a:rPr lang="en-US" dirty="0" smtClean="0"/>
              <a:t>First State:  1744, Saud and </a:t>
            </a:r>
            <a:r>
              <a:rPr lang="en-US" dirty="0" err="1" smtClean="0"/>
              <a:t>Wahhab</a:t>
            </a:r>
            <a:r>
              <a:rPr lang="en-US" dirty="0" smtClean="0"/>
              <a:t> make a deal. </a:t>
            </a:r>
            <a:r>
              <a:rPr lang="en-US" dirty="0" err="1" smtClean="0"/>
              <a:t>Wahhab’s</a:t>
            </a:r>
            <a:r>
              <a:rPr lang="en-US" dirty="0"/>
              <a:t> </a:t>
            </a:r>
            <a:r>
              <a:rPr lang="en-US" dirty="0" smtClean="0"/>
              <a:t>followers will recognize Saud’s government in exchange for allowing </a:t>
            </a:r>
            <a:r>
              <a:rPr lang="en-US" dirty="0" err="1" smtClean="0"/>
              <a:t>Wahhab’s</a:t>
            </a:r>
            <a:r>
              <a:rPr lang="en-US" dirty="0" smtClean="0"/>
              <a:t> followers to practice their interpretation of Islam.</a:t>
            </a:r>
          </a:p>
          <a:p>
            <a:endParaRPr lang="en-US" dirty="0"/>
          </a:p>
          <a:p>
            <a:r>
              <a:rPr lang="en-US" dirty="0" smtClean="0"/>
              <a:t>Second State: Pre-WWI: Oppression from Ottoman Empire.</a:t>
            </a:r>
          </a:p>
          <a:p>
            <a:endParaRPr lang="en-US" dirty="0"/>
          </a:p>
          <a:p>
            <a:r>
              <a:rPr lang="en-US" dirty="0" smtClean="0"/>
              <a:t>Saudi Arabia Kingdom: Unification.  </a:t>
            </a:r>
            <a:endParaRPr lang="en-US" dirty="0"/>
          </a:p>
        </p:txBody>
      </p:sp>
      <p:pic>
        <p:nvPicPr>
          <p:cNvPr id="6" name="Picture 4" descr="https://encrypted-tbn1.gstatic.com/images?q=tbn:ANd9GcSbT7VqRbvoomDdUqs7DeUidGawaqCM3P2jd_SvqH0gjk7I-pzv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843048"/>
            <a:ext cx="3557752" cy="3557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53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data:image/jpeg;base64,/9j/4AAQSkZJRgABAQAAAQABAAD/2wCEAAkGBxQTEhUUExQVFRMVGRYYGBgXFBgXFhgTFhgXHRcVGhgaHCggGBolGxUYITIhJSkrLi4uFx8zODMsNygtLisBCgoKDg0OGxAQGywlICQ0LCwsLywsLCwsNC8sLCwsLCwsLCwsLCwsLCwsLCwsLCwsLCwsLCwsLDQsLCwsLCwsLP/AABEIAMsA+QMBIgACEQEDEQH/xAAcAAEAAgMBAQEAAAAAAAAAAAAAAgMBBAUHBgj/xABBEAABAwIDBAgEBAMFCQAAAAABAAIRAyEEEjFBUWFxBQYTIoGRobEHMtHwFEJSwSNi4RaCktLxFRczcpOissLT/8QAGgEAAgMBAQAAAAAAAAAAAAAAAAQBAgMFBv/EACwRAAICAQMDAwIGAwAAAAAAAAABAhEDEiExBEFRBRMiMkIUUnGRofBhseH/2gAMAwEAAhEDEQA/APVUREwKhSptkx58tqiraeUAl376cY2E2vuVMktMbNMUNUqLmgPM/kGUtgkAkGZtqNOCvVFB5DWhwiwvqNlidhVr3gfsNpSA/JO6JKt1YTAufQczs5a8Eyk62G4a+J+nmlQQBGwiw42/9kEJIdnPzX4bP6+3BWIiCLCIiCAiIgDDmg2Nwq2OIOU6bDv4HjHndWqFSnMGSCNIjaI2hBZPsyaKvtI+bz2HnuP3wVgKCGgiIggIiIAIiIAIiIAIiIAIiIAIiIA5qK38M7gsjDO4ef8ARP8AuR8iXty8FKv0DxF8uuzQ24XJ14rIw8FsmRPrFvY+inXpCDr3iLTbYPYeGuxLZsmrZDeDHp3fcvjYotYBJAA32AUlCpTmN4uOaxLodqNknkLeenqsOBcIgAcbny09VJj557RuKkgngqYwtAAIIAgTY+Y+il2sa256ef1hTRAXfIRV9nHy24bPLZ4eqy1+w2O76b0EUTREQQEREAFVSEHLs1HAfp5bv6K1VTDtDeBNuNtZ/wBUFkWoiIKhERABERABERABERABERABERACUWvigRDt33/RXtdNwrOOyZClvRio2RbXZzFx6hQDpLTsyk8piPGJ9VatbDv+YwYkwRuknTXVxUV3Lp9jZWHOA1IHNQNXcCTyI9SLBZZTi+3aYv8A6KAryRZc5tlwOI48J0/qrURBDYREQQFhzQdfv6LKIJK8xbrpv3c/r7bbEVeXLppu3cvp5biE8liKHbN3gczB8inbN/U3zCCKZJzo1VVWoI1g7JBAndcLLHBxkXaNCNC7Q+Vx4nco4uY0kWMnYQbWVoq3REnpVkamI7tiJ27ecb1JuJECZnldaiJpYI1TFXmd2jotMid6ytTDVYMHT91tpacNLoYhLUrCIioWCIiACIiACIiACIiAI1GSIVGFdBLTY/v9wtla+LZadojylaQd/F9yk1XyXYtrOgH7usYZsNH3qtWpWLmwfNKdUg6kjnK09mWmjP3Vqs269ZrGue4hrWgucToGgSSeAAXPq9PUWtLiTlDQ4EQQ8Fpc3LBvLRIXTUTSG4eQWBuaWF6Zo1HtYx4c5wc4RNw0ideYW+oCk2ZgTvgSpoAIi8563/EU03uo4QNJaS11VwzDMNQwTBg/mNrG21VckuTLNnhhjqmz0ZaWJ6Yw9O1SvRYdzqrGn1K8A6Q6TrV3F1ao+oT+pxI5AaAcAtSFn7n+DmS9V/LH+T2/pbr7gqIMVO2fsbS70/3/AJR5+C+QxHxUrk/w6FJo/mL3nzBavP0VXNiuT1HNPh1+h9sfihjP0Ycf3H//AEWP95+M/TQ/6b/86+KRRqfky/GZ/wAzPtqfxMxOYF9LDuG0ZHAn+9mMeS7uA+KNEtitQqN1+RzXiDzywvLEQpSXc0h6hnjy7/U946H6TZiaQq082QkjvCHS0xcSt1eVfDrp9tCo+lVe1lF4zS60VZaBfcRvtad69TpVA5oc0hzXAEEGQQdCDtC6mHJrjfcew5VkjZIhb9F8gHz57VoKylVLfFTlhqWw1inpe5vIqaWIBsbH0VyUlFx2Y0pJ8BERVJCIiACIiACIiACEIiAOc4QSNxWFs4tm3z/ZayfhLVGxKcdLo2cLV/L5fRbK50reo1MwlL5oU7Rvhnapk0RFgbHK61V3MweIeycwpPgjUd097w18F+fV+lajA4EEAgggg3BB1BG5eFdeeghhMU5jRFJ4D6dyYabFsnc4Eco3rLIu5yPVMcmlPstj59ERZnGCIiACIiACIiAC+66o9eDTy0cRmcyGtY5rZcDOjhq4XAte2hlfCqdIjMJJAkSRqBNyOKvCbg7RpiyShK4n6CBRaXRJIoUi6p2n8NpNQ/msDnmVy+rnW6li6j6bWuY5sloN89MRLrCGmTpK6utKk+52taVJ9z6FX08Sdtx6qhFMoqXJpGTjwbza7TtWalUDU/v7LQRZfh15NfffgudiXHSB6n6KeHrEmDefdfMdb+nThqbQwZq1U5WgRmANi8A6kEgCbSRrdd6iSMpOoiY0nbHqjTB3Fcoosr1cnSRYDgdCspUcCIigAiIgDBE2Wg9sGNy6C18VSm42a8lthnTpmWWNqzVVlB8HnYqtE21aoVTp2dJFTSrg2Nj7ngrkg01sx5NPdBcDrr1dGNw+QECqw5qZP6oMsJ2Nd7gG8QujjW1yXdmaYblbkJnN2ofLg6xHZlsC3eueC0yzG6ZqECYd3s5+aARlygXGl7KrVlZxU4uMlszwSrTLSWuBDmkgg2IcDBB4gqK+8+JHV7EQMY5tEGWtrdkXwZMNqQ7T8reJIXwaXkqdHmeowPDPSwiIoMAiIgAi6eC6ZdTptp5GFrTVcCGhtSatN1M9/WAHSOIG4Rs1unmvnNh6QkNs1oylzWvaDvA74IEmMgGhMzsaKEGvq/g4aLodK9ItqhgbSZSyZh3docZAPIzHNc9QUkkns7Pr+henqrsBiaGcZqdNrqdhm7LOO1bfUBp03ErPwurRi3Nyznpuv+nKQd2h08l8lSqFpkEgwRbc4EOHIgkHgV9n8OulaFFzmvJFWs5jGw0lsTDZdOpc6NAIE8t8U7nG3x/f+DWGeucbfB6eiox2Np0QHVXtptJABc4NBJ2XWvR6bwzzDa9Fx0gVGkk3sADc2NgunqV1Z1LXBvr5/rd1mZhKZDS11d3yMnSfzuGob7+ZFXTHXKhRZLSS8tcWtLS0yLBrmnvsJmQS2IBXkeIrOe5z3ElziSSdpKWz9Qoqo8ivUdSoKo8m7hcbVdiadZ73F5qMJeTezht2Be6leF08I0N79RveY1zclRh+YnuuGxwFy2QR4hek9A9ZTUYKTQK1WmwSQ9oLwMonLNiZM3MEcQFj0k6bvuX6eDgqfffdo+q9/VSbUI2nzn3Wrgqz3A56fZ6WzB17zceHmthP7Ma3Ra3EO3zzH0hZ/Eu4eR+qpRV9uPgnXLydJERIDoUaokEbwVJVCXbe6fMjnOh9lJNWaQRXVcPFxpu2jgqU/GSkrQhKLi6YW3hakiDqPZainSdBB+4KrkjqiWxy0yN9ERIjhTjcKyrTdTqDMx4LXDeD7Hivzz0tgTQrVKLtabnNneAbHxEHxX6MXnvxC6ldoH4rDg9r81Rkk5wBdzR+vhtAtfWk43uc/wBR6d5IKUVuv9HlSIixPPhERABERABERABZa6DIWEQCdbotr1XOglznAWEkmOAlVLLXQs5hu91Bo6lvdEVv9CdE1MVWbSpDvHU7GtkAvPASFudWurVXGucKQAayMz3O7rZmBYSSYNh6L1vq51XpYISwS4xnqOdLiINgMoDWyZt4zCtGOoc6ToZZZKT+n+8HVf0XRcwMfSpvaAB3mNMwIvIXFxHUTBl2emx9CoNH0ajmEHeAZaPJfTImKR3ZY4T+pJnFwPQ9anZ2KdVbP56TM0bszYvxMrXf0k1laox72Brfl7rwQGhmcvJ7sTVbBGveGrTH0Spq4VjvmYw82g2Jk7N4B8FrDLKJV4Y1SOQOk6NoqNOYhrYMy5xAAEa3cPNbaxV6PY0zkZrIOVszaDzsL8AspyMk1aFpKnTN/If1O/7f8qQR/MPAHw0Cmi5w/ZWKcyXAcBrA+v8ARWIiAbC08U2Dz99q3Fr41st4gjYtcTqSM8quLNVC6LmYF7a2uiEJ0TOeylWdQ7U4p1Brv4sVaeU0w55eGvzuBbAc1uUmBliNilgnuZVY1+NDuzDmuY6nlzZW0x3nFx72apTdOpzkb47Ja2qwte1rmmzmuALTwINiFGrgKTjmdTY51xJaCYJBIncSB5LnvbZjq33ROlimOMNexx1gOBMWvAOlx5hXKilgqbXZmsaHAEAgXgwSJ4kAneQr1BY8W+JPQRw+KdUayKNbvNIHdD477OBkF3J1tCvkV+juksAyvSfSqjMx4gj2I3EGCDvC8G6ydBVMHWNKpcasfFns2OG47xsPgVhONbnA6/pXjlrjw/4OUiIqHOCIrMPQdUcGMaXPdYNaCXE8AEAlZWi+1wXwzxbwC91KlOoc4uePBrSPVdjBfCkT/FxJI3U6YB/xOJ9lbS/A3Hoc8vtPMl0OiehK+JMUKTnxYkCGg8XmGjlK9iwPUTA0x/wQ876jnPnwnL5BfQ4bDtptDGNDGNEBrQAAOACssb7jeL0p383+x5j0Z8LKhg16zWb2025jG7MYAPgV9Rhvh7gWFp7Nzy2PnqOIJG1wBAPLTgvqkV1CJ0cfR4YcR/fchQotY0NY1rWiwa0AADcALBSPHT9llQraRvMeGp9AVYaSFH5RO7y4KaIgGEQlUYmrFhqfZWjFydIrKSirZXiqkmN3uqERPRjpVCUpanZ0kRFzx4IiIAKrEjunw91ao1GyCOCtF00yJK0znogKLoCBJriNDC2qNebGx91pos541I0hNxOkijTfIBUkk1Q4nYXL6xdBUsZSNOqOLHj5mO3j9xtXURQRKKkqfB+fusXV6tg35are6T3ag+R44HYf5Tf3XJAkwNToNpO5fpStSa4FrmhzTqHAEHmDqqMJ0bRpGaVGlTP8lNrfYLL2zkz9KTl8ZbHkvVr4eV68PrTQpcR/FcODT8vN3kV6n0L0JQwrMlBgaNp1e473ONz7DZC6KK8YpD2DpMeH6Vv5CIisMhEUDWbvHIXPkLoJqyaKsPJ0Ft5t6a+cLOQnUnw7o+vqgKMueBqb7tvlqotuZiABads7fQeZU2tA0AHJZQFhEWHOA1MKSDXxjtB4n9vvgtclW4lwJEbvv3VKdxKooTyO5MIiLQzOkiIuadAIiIAIiwSgCmvQm4F/KVqe4W7mcflgDebzfYAdOM+CrxFIASNmvGTr5n1TGLK70syy4lVmsiImhQvwlS8bDpz2/fBba5qlXxrm03kDM9oGUQbkmADHEi/FLZsf3IZxZPtZ0EXF/wBrV9BhXkhoJ7wALiGyzgZJ3i3FdYPd+mOZA9pS4xRYihmd+nydf1ATtR/N/hd9FAUyaw50arDXg6exB8io07nN5ct/j7QgK8mZcdw53PpYeqdnvLj4x/4wpogLIdi3cDzufMqYREBZXStLd2n/ACnTyuPAKxQqDQ7vY6/sfBSBlBL8mURU4p8Dn9lWirdFG6VlxK59R0kn7hRhE3jxaHYrPJq2CIi1MgiIgDpIiLmnQCIiACrc0FwnYD7j6D1VirpXk77eAJj9z4oLLyWKNRsghSRSirOaEU6zIPDZy2+SgugmmrQg006YVeJoMe3LUa17ZBLXNDgS0hwMHcQCOICsQqQN6mDJJtMW3RtPH6BWIEXNOg3YREQQRdTB1++B3hSREEhERBARFF7wNVIEatYN5rVFc7LD24LFV0klQTcMUUtxWeWV0jLr63WIRFsZBERBAREQAREQB0kRFzToBERAGHiQRvCi14yg2AgcByWajoBO4E+SjToNEWEjz0jxQWXG4e8zYTAvvvpE22FO3bsMncLny2LNOmGiB97vQAeCmgNil1RhgkiNh2XG/Qqo4a0tM+WnNbag6ntFj6eI2+6vGco8FJQjLk0XCLFYIW29mcTo4WP0P37rVIix1TePIpIUyY3Bm9QdLR96Ka18G7UePn9+q2EpNVJoag7imERFQsEWHPA1IC16mJ3eqvGDlwVlNR5NgmFQ/FbhPoqalUnXTgq1vDAvuMZ5n9pY6u47Y5KtEW6ilwYuTfJfgmguuJ1WniOm206zqb6DiMwaxzGtcHSwuJkO7sZXDK4AkhuUOlb2A+fwK6azm9zSC2PmanWigBPYVSL3DGEECl2mYOzQWlpgQbkOGrTEP7QSypUbh+6ys2mAQM5pmgyqamTUlrnlpY0l0MdALhkX1K4mPx2IFOm6lTBe5tQuaWuIa8MJa0uEwA7ukwZ2A6GtsvSNU9Z6Ex2NQ3yyGMicj3kzm0AZBOgLm7LqvDdP56Lan4e5fTY9sCWh9CnULmgkF4DqgaQ3vWdDTEHGH6SxxLZoiC7DAyCCA4M7eQQIiXmQXDutEzLV9HhKrnA5hEOcBxaCQD97pRbCkfOf2rpZWk4d8loc8ANJYDQfWixu4ZQyLXcPHr4ggsY4Ny5hMWm4FiWkg+BIXTWl0n+Xx/ZTF7lZrY0ERFsYHSREXNOgERQrmGu5FBK3IveCQAQb38AdfGFagEWGgRANhERBAREQBCozaPmGn0PBV1WZhImRs47j97VeteowFzp2NboY1Lp0UpuLtE6VJUyrDVQDfbbxC2jVAvIVOLaLeXgtZM6Fk+Qs5vH8UbL8UPy34wR/qtcuO8rCLWOOMeDKU3LkIiK5QIiIAIiIAlTeQZGqt/Fv3+g+ioWQ6LjVQ0WTLfxj/wBXoPos/i37/QfRVPqk2JsoqErW6Jbfkv8Axb9/oPon4t+/0H0VCKaRGpl/4t+/0H0UKlYu1MxyVaIpEWwiIpIP/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ata:image/jpeg;base64,/9j/4AAQSkZJRgABAQAAAQABAAD/2wCEAAkGBxQTEhUUExQVFRMVGRYYGBgXFBgXFhgTFhgXHRcVGhgaHCggGBolGxUYITIhJSkrLi4uFx8zODMsNygtLisBCgoKDg0OGxAQGywlICQ0LCwsLywsLCwsNC8sLCwsLCwsLCwsLCwsLCwsLCwsLCwsLCwsLCwsLDQsLCwsLCwsLP/AABEIAMsA+QMBIgACEQEDEQH/xAAcAAEAAgMBAQEAAAAAAAAAAAAAAgMBBAUHBgj/xABBEAABAwIDBAgEBAMFCQAAAAABAAIRAyEEEjFBUWFxBQYTIoGRobEHMtHwFEJSwSNi4RaCktLxFRczcpOissLT/8QAGgEAAgMBAQAAAAAAAAAAAAAAAAQBAgMFBv/EACwRAAICAQMDAwIGAwAAAAAAAAABAhEDEiExBEFRBRMiMkIUUnGRofBhseH/2gAMAwEAAhEDEQA/APVUREwKhSptkx58tqiraeUAl376cY2E2vuVMktMbNMUNUqLmgPM/kGUtgkAkGZtqNOCvVFB5DWhwiwvqNlidhVr3gfsNpSA/JO6JKt1YTAufQczs5a8Eyk62G4a+J+nmlQQBGwiw42/9kEJIdnPzX4bP6+3BWIiCLCIiCAiIgDDmg2Nwq2OIOU6bDv4HjHndWqFSnMGSCNIjaI2hBZPsyaKvtI+bz2HnuP3wVgKCGgiIggIiIAIiIAIiIAIiIAIiIAIiIA5qK38M7gsjDO4ef8ARP8AuR8iXty8FKv0DxF8uuzQ24XJ14rIw8FsmRPrFvY+inXpCDr3iLTbYPYeGuxLZsmrZDeDHp3fcvjYotYBJAA32AUlCpTmN4uOaxLodqNknkLeenqsOBcIgAcbny09VJj557RuKkgngqYwtAAIIAgTY+Y+il2sa256ef1hTRAXfIRV9nHy24bPLZ4eqy1+w2O76b0EUTREQQEREAFVSEHLs1HAfp5bv6K1VTDtDeBNuNtZ/wBUFkWoiIKhERABERABERABERABERABERACUWvigRDt33/RXtdNwrOOyZClvRio2RbXZzFx6hQDpLTsyk8piPGJ9VatbDv+YwYkwRuknTXVxUV3Lp9jZWHOA1IHNQNXcCTyI9SLBZZTi+3aYv8A6KAryRZc5tlwOI48J0/qrURBDYREQQFhzQdfv6LKIJK8xbrpv3c/r7bbEVeXLppu3cvp5biE8liKHbN3gczB8inbN/U3zCCKZJzo1VVWoI1g7JBAndcLLHBxkXaNCNC7Q+Vx4nco4uY0kWMnYQbWVoq3REnpVkamI7tiJ27ecb1JuJECZnldaiJpYI1TFXmd2jotMid6ytTDVYMHT91tpacNLoYhLUrCIioWCIiACIiACIiACIiAI1GSIVGFdBLTY/v9wtla+LZadojylaQd/F9yk1XyXYtrOgH7usYZsNH3qtWpWLmwfNKdUg6kjnK09mWmjP3Vqs269ZrGue4hrWgucToGgSSeAAXPq9PUWtLiTlDQ4EQQ8Fpc3LBvLRIXTUTSG4eQWBuaWF6Zo1HtYx4c5wc4RNw0ideYW+oCk2ZgTvgSpoAIi8563/EU03uo4QNJaS11VwzDMNQwTBg/mNrG21VckuTLNnhhjqmz0ZaWJ6Yw9O1SvRYdzqrGn1K8A6Q6TrV3F1ao+oT+pxI5AaAcAtSFn7n+DmS9V/LH+T2/pbr7gqIMVO2fsbS70/3/AJR5+C+QxHxUrk/w6FJo/mL3nzBavP0VXNiuT1HNPh1+h9sfihjP0Ycf3H//AEWP95+M/TQ/6b/86+KRRqfky/GZ/wAzPtqfxMxOYF9LDuG0ZHAn+9mMeS7uA+KNEtitQqN1+RzXiDzywvLEQpSXc0h6hnjy7/U946H6TZiaQq082QkjvCHS0xcSt1eVfDrp9tCo+lVe1lF4zS60VZaBfcRvtad69TpVA5oc0hzXAEEGQQdCDtC6mHJrjfcew5VkjZIhb9F8gHz57VoKylVLfFTlhqWw1inpe5vIqaWIBsbH0VyUlFx2Y0pJ8BERVJCIiACIiACIiACEIiAOc4QSNxWFs4tm3z/ZayfhLVGxKcdLo2cLV/L5fRbK50reo1MwlL5oU7Rvhnapk0RFgbHK61V3MweIeycwpPgjUd097w18F+fV+lajA4EEAgggg3BB1BG5eFdeeghhMU5jRFJ4D6dyYabFsnc4Eco3rLIu5yPVMcmlPstj59ERZnGCIiACIiACIiAC+66o9eDTy0cRmcyGtY5rZcDOjhq4XAte2hlfCqdIjMJJAkSRqBNyOKvCbg7RpiyShK4n6CBRaXRJIoUi6p2n8NpNQ/msDnmVy+rnW6li6j6bWuY5sloN89MRLrCGmTpK6utKk+52taVJ9z6FX08Sdtx6qhFMoqXJpGTjwbza7TtWalUDU/v7LQRZfh15NfffgudiXHSB6n6KeHrEmDefdfMdb+nThqbQwZq1U5WgRmANi8A6kEgCbSRrdd6iSMpOoiY0nbHqjTB3Fcoosr1cnSRYDgdCspUcCIigAiIgDBE2Wg9sGNy6C18VSm42a8lthnTpmWWNqzVVlB8HnYqtE21aoVTp2dJFTSrg2Nj7ngrkg01sx5NPdBcDrr1dGNw+QECqw5qZP6oMsJ2Nd7gG8QujjW1yXdmaYblbkJnN2ofLg6xHZlsC3eueC0yzG6ZqECYd3s5+aARlygXGl7KrVlZxU4uMlszwSrTLSWuBDmkgg2IcDBB4gqK+8+JHV7EQMY5tEGWtrdkXwZMNqQ7T8reJIXwaXkqdHmeowPDPSwiIoMAiIgAi6eC6ZdTptp5GFrTVcCGhtSatN1M9/WAHSOIG4Rs1unmvnNh6QkNs1oylzWvaDvA74IEmMgGhMzsaKEGvq/g4aLodK9ItqhgbSZSyZh3docZAPIzHNc9QUkkns7Pr+henqrsBiaGcZqdNrqdhm7LOO1bfUBp03ErPwurRi3Nyznpuv+nKQd2h08l8lSqFpkEgwRbc4EOHIgkHgV9n8OulaFFzmvJFWs5jGw0lsTDZdOpc6NAIE8t8U7nG3x/f+DWGeucbfB6eiox2Np0QHVXtptJABc4NBJ2XWvR6bwzzDa9Fx0gVGkk3sADc2NgunqV1Z1LXBvr5/rd1mZhKZDS11d3yMnSfzuGob7+ZFXTHXKhRZLSS8tcWtLS0yLBrmnvsJmQS2IBXkeIrOe5z3ElziSSdpKWz9Qoqo8ivUdSoKo8m7hcbVdiadZ73F5qMJeTezht2Be6leF08I0N79RveY1zclRh+YnuuGxwFy2QR4hek9A9ZTUYKTQK1WmwSQ9oLwMonLNiZM3MEcQFj0k6bvuX6eDgqfffdo+q9/VSbUI2nzn3Wrgqz3A56fZ6WzB17zceHmthP7Ma3Ra3EO3zzH0hZ/Eu4eR+qpRV9uPgnXLydJERIDoUaokEbwVJVCXbe6fMjnOh9lJNWaQRXVcPFxpu2jgqU/GSkrQhKLi6YW3hakiDqPZainSdBB+4KrkjqiWxy0yN9ERIjhTjcKyrTdTqDMx4LXDeD7Hivzz0tgTQrVKLtabnNneAbHxEHxX6MXnvxC6ldoH4rDg9r81Rkk5wBdzR+vhtAtfWk43uc/wBR6d5IKUVuv9HlSIixPPhERABERABERABZa6DIWEQCdbotr1XOglznAWEkmOAlVLLXQs5hu91Bo6lvdEVv9CdE1MVWbSpDvHU7GtkAvPASFudWurVXGucKQAayMz3O7rZmBYSSYNh6L1vq51XpYISwS4xnqOdLiINgMoDWyZt4zCtGOoc6ToZZZKT+n+8HVf0XRcwMfSpvaAB3mNMwIvIXFxHUTBl2emx9CoNH0ajmEHeAZaPJfTImKR3ZY4T+pJnFwPQ9anZ2KdVbP56TM0bszYvxMrXf0k1laox72Brfl7rwQGhmcvJ7sTVbBGveGrTH0Spq4VjvmYw82g2Jk7N4B8FrDLKJV4Y1SOQOk6NoqNOYhrYMy5xAAEa3cPNbaxV6PY0zkZrIOVszaDzsL8AspyMk1aFpKnTN/If1O/7f8qQR/MPAHw0Cmi5w/ZWKcyXAcBrA+v8ARWIiAbC08U2Dz99q3Fr41st4gjYtcTqSM8quLNVC6LmYF7a2uiEJ0TOeylWdQ7U4p1Brv4sVaeU0w55eGvzuBbAc1uUmBliNilgnuZVY1+NDuzDmuY6nlzZW0x3nFx72apTdOpzkb47Ja2qwte1rmmzmuALTwINiFGrgKTjmdTY51xJaCYJBIncSB5LnvbZjq33ROlimOMNexx1gOBMWvAOlx5hXKilgqbXZmsaHAEAgXgwSJ4kAneQr1BY8W+JPQRw+KdUayKNbvNIHdD477OBkF3J1tCvkV+juksAyvSfSqjMx4gj2I3EGCDvC8G6ydBVMHWNKpcasfFns2OG47xsPgVhONbnA6/pXjlrjw/4OUiIqHOCIrMPQdUcGMaXPdYNaCXE8AEAlZWi+1wXwzxbwC91KlOoc4uePBrSPVdjBfCkT/FxJI3U6YB/xOJ9lbS/A3Hoc8vtPMl0OiehK+JMUKTnxYkCGg8XmGjlK9iwPUTA0x/wQ876jnPnwnL5BfQ4bDtptDGNDGNEBrQAAOACssb7jeL0p383+x5j0Z8LKhg16zWb2025jG7MYAPgV9Rhvh7gWFp7Nzy2PnqOIJG1wBAPLTgvqkV1CJ0cfR4YcR/fchQotY0NY1rWiwa0AADcALBSPHT9llQraRvMeGp9AVYaSFH5RO7y4KaIgGEQlUYmrFhqfZWjFydIrKSirZXiqkmN3uqERPRjpVCUpanZ0kRFzx4IiIAKrEjunw91ao1GyCOCtF00yJK0znogKLoCBJriNDC2qNebGx91pos541I0hNxOkijTfIBUkk1Q4nYXL6xdBUsZSNOqOLHj5mO3j9xtXURQRKKkqfB+fusXV6tg35are6T3ag+R44HYf5Tf3XJAkwNToNpO5fpStSa4FrmhzTqHAEHmDqqMJ0bRpGaVGlTP8lNrfYLL2zkz9KTl8ZbHkvVr4eV68PrTQpcR/FcODT8vN3kV6n0L0JQwrMlBgaNp1e473ONz7DZC6KK8YpD2DpMeH6Vv5CIisMhEUDWbvHIXPkLoJqyaKsPJ0Ft5t6a+cLOQnUnw7o+vqgKMueBqb7tvlqotuZiABads7fQeZU2tA0AHJZQFhEWHOA1MKSDXxjtB4n9vvgtclW4lwJEbvv3VKdxKooTyO5MIiLQzOkiIuadAIiIAIiwSgCmvQm4F/KVqe4W7mcflgDebzfYAdOM+CrxFIASNmvGTr5n1TGLK70syy4lVmsiImhQvwlS8bDpz2/fBba5qlXxrm03kDM9oGUQbkmADHEi/FLZsf3IZxZPtZ0EXF/wBrV9BhXkhoJ7wALiGyzgZJ3i3FdYPd+mOZA9pS4xRYihmd+nydf1ATtR/N/hd9FAUyaw50arDXg6exB8io07nN5ct/j7QgK8mZcdw53PpYeqdnvLj4x/4wpogLIdi3cDzufMqYREBZXStLd2n/ACnTyuPAKxQqDQ7vY6/sfBSBlBL8mURU4p8Dn9lWirdFG6VlxK59R0kn7hRhE3jxaHYrPJq2CIi1MgiIgDpIiLmnQCIiACrc0FwnYD7j6D1VirpXk77eAJj9z4oLLyWKNRsghSRSirOaEU6zIPDZy2+SgugmmrQg006YVeJoMe3LUa17ZBLXNDgS0hwMHcQCOICsQqQN6mDJJtMW3RtPH6BWIEXNOg3YREQQRdTB1++B3hSREEhERBARFF7wNVIEatYN5rVFc7LD24LFV0klQTcMUUtxWeWV0jLr63WIRFsZBERBAREQAREQB0kRFzToBERAGHiQRvCi14yg2AgcByWajoBO4E+SjToNEWEjz0jxQWXG4e8zYTAvvvpE22FO3bsMncLny2LNOmGiB97vQAeCmgNil1RhgkiNh2XG/Qqo4a0tM+WnNbag6ntFj6eI2+6vGco8FJQjLk0XCLFYIW29mcTo4WP0P37rVIix1TePIpIUyY3Bm9QdLR96Ka18G7UePn9+q2EpNVJoag7imERFQsEWHPA1IC16mJ3eqvGDlwVlNR5NgmFQ/FbhPoqalUnXTgq1vDAvuMZ5n9pY6u47Y5KtEW6ilwYuTfJfgmguuJ1WniOm206zqb6DiMwaxzGtcHSwuJkO7sZXDK4AkhuUOlb2A+fwK6azm9zSC2PmanWigBPYVSL3DGEECl2mYOzQWlpgQbkOGrTEP7QSypUbh+6ys2mAQM5pmgyqamTUlrnlpY0l0MdALhkX1K4mPx2IFOm6lTBe5tQuaWuIa8MJa0uEwA7ukwZ2A6GtsvSNU9Z6Ex2NQ3yyGMicj3kzm0AZBOgLm7LqvDdP56Lan4e5fTY9sCWh9CnULmgkF4DqgaQ3vWdDTEHGH6SxxLZoiC7DAyCCA4M7eQQIiXmQXDutEzLV9HhKrnA5hEOcBxaCQD97pRbCkfOf2rpZWk4d8loc8ANJYDQfWixu4ZQyLXcPHr4ggsY4Ny5hMWm4FiWkg+BIXTWl0n+Xx/ZTF7lZrY0ERFsYHSREXNOgERQrmGu5FBK3IveCQAQb38AdfGFagEWGgRANhERBAREQBCozaPmGn0PBV1WZhImRs47j97VeteowFzp2NboY1Lp0UpuLtE6VJUyrDVQDfbbxC2jVAvIVOLaLeXgtZM6Fk+Qs5vH8UbL8UPy34wR/qtcuO8rCLWOOMeDKU3LkIiK5QIiIAIiIAlTeQZGqt/Fv3+g+ioWQ6LjVQ0WTLfxj/wBXoPos/i37/QfRVPqk2JsoqErW6Jbfkv8Axb9/oPon4t+/0H0VCKaRGpl/4t+/0H0UKlYu1MxyVaIpEWwiIpIP/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xQTEhUUExQVFRMVGRYYGBgXFBgXFhgTFhgXHRcVGhgaHCggGBolGxUYITIhJSkrLi4uFx8zODMsNygtLisBCgoKDg0OGxAQGywlICQ0LCwsLywsLCwsNC8sLCwsLCwsLCwsLCwsLCwsLCwsLCwsLCwsLCwsLDQsLCwsLCwsLP/AABEIAMsA+QMBIgACEQEDEQH/xAAcAAEAAgMBAQEAAAAAAAAAAAAAAgMBBAUHBgj/xABBEAABAwIDBAgEBAMFCQAAAAABAAIRAyEEEjFBUWFxBQYTIoGRobEHMtHwFEJSwSNi4RaCktLxFRczcpOissLT/8QAGgEAAgMBAQAAAAAAAAAAAAAAAAQBAgMFBv/EACwRAAICAQMDAwIGAwAAAAAAAAABAhEDEiExBEFRBRMiMkIUUnGRofBhseH/2gAMAwEAAhEDEQA/APVUREwKhSptkx58tqiraeUAl376cY2E2vuVMktMbNMUNUqLmgPM/kGUtgkAkGZtqNOCvVFB5DWhwiwvqNlidhVr3gfsNpSA/JO6JKt1YTAufQczs5a8Eyk62G4a+J+nmlQQBGwiw42/9kEJIdnPzX4bP6+3BWIiCLCIiCAiIgDDmg2Nwq2OIOU6bDv4HjHndWqFSnMGSCNIjaI2hBZPsyaKvtI+bz2HnuP3wVgKCGgiIggIiIAIiIAIiIAIiIAIiIAIiIA5qK38M7gsjDO4ef8ARP8AuR8iXty8FKv0DxF8uuzQ24XJ14rIw8FsmRPrFvY+inXpCDr3iLTbYPYeGuxLZsmrZDeDHp3fcvjYotYBJAA32AUlCpTmN4uOaxLodqNknkLeenqsOBcIgAcbny09VJj557RuKkgngqYwtAAIIAgTY+Y+il2sa256ef1hTRAXfIRV9nHy24bPLZ4eqy1+w2O76b0EUTREQQEREAFVSEHLs1HAfp5bv6K1VTDtDeBNuNtZ/wBUFkWoiIKhERABERABERABERABERABERACUWvigRDt33/RXtdNwrOOyZClvRio2RbXZzFx6hQDpLTsyk8piPGJ9VatbDv+YwYkwRuknTXVxUV3Lp9jZWHOA1IHNQNXcCTyI9SLBZZTi+3aYv8A6KAryRZc5tlwOI48J0/qrURBDYREQQFhzQdfv6LKIJK8xbrpv3c/r7bbEVeXLppu3cvp5biE8liKHbN3gczB8inbN/U3zCCKZJzo1VVWoI1g7JBAndcLLHBxkXaNCNC7Q+Vx4nco4uY0kWMnYQbWVoq3REnpVkamI7tiJ27ecb1JuJECZnldaiJpYI1TFXmd2jotMid6ytTDVYMHT91tpacNLoYhLUrCIioWCIiACIiACIiACIiAI1GSIVGFdBLTY/v9wtla+LZadojylaQd/F9yk1XyXYtrOgH7usYZsNH3qtWpWLmwfNKdUg6kjnK09mWmjP3Vqs269ZrGue4hrWgucToGgSSeAAXPq9PUWtLiTlDQ4EQQ8Fpc3LBvLRIXTUTSG4eQWBuaWF6Zo1HtYx4c5wc4RNw0ideYW+oCk2ZgTvgSpoAIi8563/EU03uo4QNJaS11VwzDMNQwTBg/mNrG21VckuTLNnhhjqmz0ZaWJ6Yw9O1SvRYdzqrGn1K8A6Q6TrV3F1ao+oT+pxI5AaAcAtSFn7n+DmS9V/LH+T2/pbr7gqIMVO2fsbS70/3/AJR5+C+QxHxUrk/w6FJo/mL3nzBavP0VXNiuT1HNPh1+h9sfihjP0Ycf3H//AEWP95+M/TQ/6b/86+KRRqfky/GZ/wAzPtqfxMxOYF9LDuG0ZHAn+9mMeS7uA+KNEtitQqN1+RzXiDzywvLEQpSXc0h6hnjy7/U946H6TZiaQq082QkjvCHS0xcSt1eVfDrp9tCo+lVe1lF4zS60VZaBfcRvtad69TpVA5oc0hzXAEEGQQdCDtC6mHJrjfcew5VkjZIhb9F8gHz57VoKylVLfFTlhqWw1inpe5vIqaWIBsbH0VyUlFx2Y0pJ8BERVJCIiACIiACIiACEIiAOc4QSNxWFs4tm3z/ZayfhLVGxKcdLo2cLV/L5fRbK50reo1MwlL5oU7Rvhnapk0RFgbHK61V3MweIeycwpPgjUd097w18F+fV+lajA4EEAgggg3BB1BG5eFdeeghhMU5jRFJ4D6dyYabFsnc4Eco3rLIu5yPVMcmlPstj59ERZnGCIiACIiACIiAC+66o9eDTy0cRmcyGtY5rZcDOjhq4XAte2hlfCqdIjMJJAkSRqBNyOKvCbg7RpiyShK4n6CBRaXRJIoUi6p2n8NpNQ/msDnmVy+rnW6li6j6bWuY5sloN89MRLrCGmTpK6utKk+52taVJ9z6FX08Sdtx6qhFMoqXJpGTjwbza7TtWalUDU/v7LQRZfh15NfffgudiXHSB6n6KeHrEmDefdfMdb+nThqbQwZq1U5WgRmANi8A6kEgCbSRrdd6iSMpOoiY0nbHqjTB3Fcoosr1cnSRYDgdCspUcCIigAiIgDBE2Wg9sGNy6C18VSm42a8lthnTpmWWNqzVVlB8HnYqtE21aoVTp2dJFTSrg2Nj7ngrkg01sx5NPdBcDrr1dGNw+QECqw5qZP6oMsJ2Nd7gG8QujjW1yXdmaYblbkJnN2ofLg6xHZlsC3eueC0yzG6ZqECYd3s5+aARlygXGl7KrVlZxU4uMlszwSrTLSWuBDmkgg2IcDBB4gqK+8+JHV7EQMY5tEGWtrdkXwZMNqQ7T8reJIXwaXkqdHmeowPDPSwiIoMAiIgAi6eC6ZdTptp5GFrTVcCGhtSatN1M9/WAHSOIG4Rs1unmvnNh6QkNs1oylzWvaDvA74IEmMgGhMzsaKEGvq/g4aLodK9ItqhgbSZSyZh3docZAPIzHNc9QUkkns7Pr+henqrsBiaGcZqdNrqdhm7LOO1bfUBp03ErPwurRi3Nyznpuv+nKQd2h08l8lSqFpkEgwRbc4EOHIgkHgV9n8OulaFFzmvJFWs5jGw0lsTDZdOpc6NAIE8t8U7nG3x/f+DWGeucbfB6eiox2Np0QHVXtptJABc4NBJ2XWvR6bwzzDa9Fx0gVGkk3sADc2NgunqV1Z1LXBvr5/rd1mZhKZDS11d3yMnSfzuGob7+ZFXTHXKhRZLSS8tcWtLS0yLBrmnvsJmQS2IBXkeIrOe5z3ElziSSdpKWz9Qoqo8ivUdSoKo8m7hcbVdiadZ73F5qMJeTezht2Be6leF08I0N79RveY1zclRh+YnuuGxwFy2QR4hek9A9ZTUYKTQK1WmwSQ9oLwMonLNiZM3MEcQFj0k6bvuX6eDgqfffdo+q9/VSbUI2nzn3Wrgqz3A56fZ6WzB17zceHmthP7Ma3Ra3EO3zzH0hZ/Eu4eR+qpRV9uPgnXLydJERIDoUaokEbwVJVCXbe6fMjnOh9lJNWaQRXVcPFxpu2jgqU/GSkrQhKLi6YW3hakiDqPZainSdBB+4KrkjqiWxy0yN9ERIjhTjcKyrTdTqDMx4LXDeD7Hivzz0tgTQrVKLtabnNneAbHxEHxX6MXnvxC6ldoH4rDg9r81Rkk5wBdzR+vhtAtfWk43uc/wBR6d5IKUVuv9HlSIixPPhERABERABERABZa6DIWEQCdbotr1XOglznAWEkmOAlVLLXQs5hu91Bo6lvdEVv9CdE1MVWbSpDvHU7GtkAvPASFudWurVXGucKQAayMz3O7rZmBYSSYNh6L1vq51XpYISwS4xnqOdLiINgMoDWyZt4zCtGOoc6ToZZZKT+n+8HVf0XRcwMfSpvaAB3mNMwIvIXFxHUTBl2emx9CoNH0ajmEHeAZaPJfTImKR3ZY4T+pJnFwPQ9anZ2KdVbP56TM0bszYvxMrXf0k1laox72Brfl7rwQGhmcvJ7sTVbBGveGrTH0Spq4VjvmYw82g2Jk7N4B8FrDLKJV4Y1SOQOk6NoqNOYhrYMy5xAAEa3cPNbaxV6PY0zkZrIOVszaDzsL8AspyMk1aFpKnTN/If1O/7f8qQR/MPAHw0Cmi5w/ZWKcyXAcBrA+v8ARWIiAbC08U2Dz99q3Fr41st4gjYtcTqSM8quLNVC6LmYF7a2uiEJ0TOeylWdQ7U4p1Brv4sVaeU0w55eGvzuBbAc1uUmBliNilgnuZVY1+NDuzDmuY6nlzZW0x3nFx72apTdOpzkb47Ja2qwte1rmmzmuALTwINiFGrgKTjmdTY51xJaCYJBIncSB5LnvbZjq33ROlimOMNexx1gOBMWvAOlx5hXKilgqbXZmsaHAEAgXgwSJ4kAneQr1BY8W+JPQRw+KdUayKNbvNIHdD477OBkF3J1tCvkV+juksAyvSfSqjMx4gj2I3EGCDvC8G6ydBVMHWNKpcasfFns2OG47xsPgVhONbnA6/pXjlrjw/4OUiIqHOCIrMPQdUcGMaXPdYNaCXE8AEAlZWi+1wXwzxbwC91KlOoc4uePBrSPVdjBfCkT/FxJI3U6YB/xOJ9lbS/A3Hoc8vtPMl0OiehK+JMUKTnxYkCGg8XmGjlK9iwPUTA0x/wQ876jnPnwnL5BfQ4bDtptDGNDGNEBrQAAOACssb7jeL0p383+x5j0Z8LKhg16zWb2025jG7MYAPgV9Rhvh7gWFp7Nzy2PnqOIJG1wBAPLTgvqkV1CJ0cfR4YcR/fchQotY0NY1rWiwa0AADcALBSPHT9llQraRvMeGp9AVYaSFH5RO7y4KaIgGEQlUYmrFhqfZWjFydIrKSirZXiqkmN3uqERPRjpVCUpanZ0kRFzx4IiIAKrEjunw91ao1GyCOCtF00yJK0znogKLoCBJriNDC2qNebGx91pos541I0hNxOkijTfIBUkk1Q4nYXL6xdBUsZSNOqOLHj5mO3j9xtXURQRKKkqfB+fusXV6tg35are6T3ag+R44HYf5Tf3XJAkwNToNpO5fpStSa4FrmhzTqHAEHmDqqMJ0bRpGaVGlTP8lNrfYLL2zkz9KTl8ZbHkvVr4eV68PrTQpcR/FcODT8vN3kV6n0L0JQwrMlBgaNp1e473ONz7DZC6KK8YpD2DpMeH6Vv5CIisMhEUDWbvHIXPkLoJqyaKsPJ0Ft5t6a+cLOQnUnw7o+vqgKMueBqb7tvlqotuZiABads7fQeZU2tA0AHJZQFhEWHOA1MKSDXxjtB4n9vvgtclW4lwJEbvv3VKdxKooTyO5MIiLQzOkiIuadAIiIAIiwSgCmvQm4F/KVqe4W7mcflgDebzfYAdOM+CrxFIASNmvGTr5n1TGLK70syy4lVmsiImhQvwlS8bDpz2/fBba5qlXxrm03kDM9oGUQbkmADHEi/FLZsf3IZxZPtZ0EXF/wBrV9BhXkhoJ7wALiGyzgZJ3i3FdYPd+mOZA9pS4xRYihmd+nydf1ATtR/N/hd9FAUyaw50arDXg6exB8io07nN5ct/j7QgK8mZcdw53PpYeqdnvLj4x/4wpogLIdi3cDzufMqYREBZXStLd2n/ACnTyuPAKxQqDQ7vY6/sfBSBlBL8mURU4p8Dn9lWirdFG6VlxK59R0kn7hRhE3jxaHYrPJq2CIi1MgiIgDpIiLmnQCIiACrc0FwnYD7j6D1VirpXk77eAJj9z4oLLyWKNRsghSRSirOaEU6zIPDZy2+SgugmmrQg006YVeJoMe3LUa17ZBLXNDgS0hwMHcQCOICsQqQN6mDJJtMW3RtPH6BWIEXNOg3YREQQRdTB1++B3hSREEhERBARFF7wNVIEatYN5rVFc7LD24LFV0klQTcMUUtxWeWV0jLr63WIRFsZBERBAREQAREQB0kRFzToBERAGHiQRvCi14yg2AgcByWajoBO4E+SjToNEWEjz0jxQWXG4e8zYTAvvvpE22FO3bsMncLny2LNOmGiB97vQAeCmgNil1RhgkiNh2XG/Qqo4a0tM+WnNbag6ntFj6eI2+6vGco8FJQjLk0XCLFYIW29mcTo4WP0P37rVIix1TePIpIUyY3Bm9QdLR96Ka18G7UePn9+q2EpNVJoag7imERFQsEWHPA1IC16mJ3eqvGDlwVlNR5NgmFQ/FbhPoqalUnXTgq1vDAvuMZ5n9pY6u47Y5KtEW6ilwYuTfJfgmguuJ1WniOm206zqb6DiMwaxzGtcHSwuJkO7sZXDK4AkhuUOlb2A+fwK6azm9zSC2PmanWigBPYVSL3DGEECl2mYOzQWlpgQbkOGrTEP7QSypUbh+6ys2mAQM5pmgyqamTUlrnlpY0l0MdALhkX1K4mPx2IFOm6lTBe5tQuaWuIa8MJa0uEwA7ukwZ2A6GtsvSNU9Z6Ex2NQ3yyGMicj3kzm0AZBOgLm7LqvDdP56Lan4e5fTY9sCWh9CnULmgkF4DqgaQ3vWdDTEHGH6SxxLZoiC7DAyCCA4M7eQQIiXmQXDutEzLV9HhKrnA5hEOcBxaCQD97pRbCkfOf2rpZWk4d8loc8ANJYDQfWixu4ZQyLXcPHr4ggsY4Ny5hMWm4FiWkg+BIXTWl0n+Xx/ZTF7lZrY0ERFsYHSREXNOgERQrmGu5FBK3IveCQAQb38AdfGFagEWGgRANhERBAREQBCozaPmGn0PBV1WZhImRs47j97VeteowFzp2NboY1Lp0UpuLtE6VJUyrDVQDfbbxC2jVAvIVOLaLeXgtZM6Fk+Qs5vH8UbL8UPy34wR/qtcuO8rCLWOOMeDKU3LkIiK5QIiIAIiIAlTeQZGqt/Fv3+g+ioWQ6LjVQ0WTLfxj/wBXoPos/i37/QfRVPqk2JsoqErW6Jbfkv8Axb9/oPon4t+/0H0VCKaRGpl/4t+/0H0UKlYu1MxyVaIpEWwiIpIP/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6" name="Picture 8" descr="http://upload.wikimedia.org/wikipedia/commons/2/2a/Second_Saudi_State_Bi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7760" y="7938"/>
            <a:ext cx="3392096" cy="2769646"/>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http://upload.wikimedia.org/wikipedia/commons/thumb/0/04/Saudi_Arabia_map.png/170px-Saudi_Arabia_ma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7938"/>
            <a:ext cx="2819400" cy="2769646"/>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http://upload.wikimedia.org/wikipedia/commons/thumb/4/4a/First_Saudi_State_Big.png/640px-First_Saudi_State_Bi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36675"/>
            <a:ext cx="3443835" cy="281425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07487" y="4495800"/>
            <a:ext cx="7540625" cy="1200329"/>
          </a:xfrm>
          <a:prstGeom prst="rect">
            <a:avLst/>
          </a:prstGeom>
          <a:noFill/>
        </p:spPr>
        <p:txBody>
          <a:bodyPr wrap="square" rtlCol="0">
            <a:spAutoFit/>
          </a:bodyPr>
          <a:lstStyle/>
          <a:p>
            <a:r>
              <a:rPr lang="en-US" dirty="0" smtClean="0"/>
              <a:t>Saudi Arabia has some form of alliance with what is called the </a:t>
            </a:r>
            <a:r>
              <a:rPr lang="en-US" dirty="0" err="1" smtClean="0"/>
              <a:t>Wahhab</a:t>
            </a:r>
            <a:r>
              <a:rPr lang="en-US" dirty="0" smtClean="0"/>
              <a:t> Movement. This folks are believers in a pure form of Islam free from contamination as well as the merging of </a:t>
            </a:r>
            <a:r>
              <a:rPr lang="en-US" dirty="0" err="1" smtClean="0"/>
              <a:t>Reeligion</a:t>
            </a:r>
            <a:r>
              <a:rPr lang="en-US" dirty="0" smtClean="0"/>
              <a:t> and government. The followers of </a:t>
            </a:r>
            <a:r>
              <a:rPr lang="en-US" dirty="0" err="1" smtClean="0"/>
              <a:t>Wahhab</a:t>
            </a:r>
            <a:r>
              <a:rPr lang="en-US" dirty="0" smtClean="0"/>
              <a:t> are strict constructionists. </a:t>
            </a:r>
            <a:endParaRPr lang="en-US" dirty="0"/>
          </a:p>
        </p:txBody>
      </p:sp>
    </p:spTree>
    <p:extLst>
      <p:ext uri="{BB962C8B-B14F-4D97-AF65-F5344CB8AC3E}">
        <p14:creationId xmlns:p14="http://schemas.microsoft.com/office/powerpoint/2010/main" val="17528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Issues</a:t>
            </a:r>
            <a:endParaRPr lang="en-US" dirty="0"/>
          </a:p>
        </p:txBody>
      </p:sp>
      <p:sp>
        <p:nvSpPr>
          <p:cNvPr id="3" name="Content Placeholder 2"/>
          <p:cNvSpPr>
            <a:spLocks noGrp="1"/>
          </p:cNvSpPr>
          <p:nvPr>
            <p:ph idx="1"/>
          </p:nvPr>
        </p:nvSpPr>
        <p:spPr/>
        <p:txBody>
          <a:bodyPr>
            <a:normAutofit lnSpcReduction="10000"/>
          </a:bodyPr>
          <a:lstStyle/>
          <a:p>
            <a:r>
              <a:rPr lang="en-US" dirty="0" smtClean="0"/>
              <a:t>Who else will come to power?</a:t>
            </a:r>
          </a:p>
          <a:p>
            <a:r>
              <a:rPr lang="en-US" dirty="0" smtClean="0"/>
              <a:t>Who will not?</a:t>
            </a:r>
          </a:p>
          <a:p>
            <a:r>
              <a:rPr lang="en-US" dirty="0" smtClean="0"/>
              <a:t>What about those WWI agreements?</a:t>
            </a:r>
          </a:p>
          <a:p>
            <a:r>
              <a:rPr lang="en-US" dirty="0" smtClean="0"/>
              <a:t>What about oil?</a:t>
            </a:r>
          </a:p>
          <a:p>
            <a:r>
              <a:rPr lang="en-US" dirty="0" smtClean="0"/>
              <a:t>Where was Bin Laden from?</a:t>
            </a:r>
          </a:p>
          <a:p>
            <a:r>
              <a:rPr lang="en-US" dirty="0" smtClean="0"/>
              <a:t>Wahhabism starts to gain ground and influence</a:t>
            </a:r>
          </a:p>
          <a:p>
            <a:r>
              <a:rPr lang="en-US" dirty="0" smtClean="0"/>
              <a:t>How will Islam be interpreted?</a:t>
            </a:r>
            <a:endParaRPr lang="en-US" dirty="0"/>
          </a:p>
        </p:txBody>
      </p:sp>
    </p:spTree>
    <p:extLst>
      <p:ext uri="{BB962C8B-B14F-4D97-AF65-F5344CB8AC3E}">
        <p14:creationId xmlns:p14="http://schemas.microsoft.com/office/powerpoint/2010/main" val="1541527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5"/>
            <a:ext cx="8229600" cy="375745"/>
          </a:xfrm>
        </p:spPr>
        <p:txBody>
          <a:bodyPr>
            <a:normAutofit fontScale="90000"/>
          </a:bodyPr>
          <a:lstStyle/>
          <a:p>
            <a:r>
              <a:rPr lang="en-US" dirty="0" smtClean="0"/>
              <a:t>Connect Articles to Clip</a:t>
            </a:r>
            <a:endParaRPr lang="en-US"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78" t="31655" r="3987" b="10460"/>
          <a:stretch/>
        </p:blipFill>
        <p:spPr bwMode="auto">
          <a:xfrm>
            <a:off x="18393" y="457200"/>
            <a:ext cx="5662448" cy="20380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71" t="26966" r="19127" b="13171"/>
          <a:stretch/>
        </p:blipFill>
        <p:spPr bwMode="auto">
          <a:xfrm>
            <a:off x="18393" y="3048000"/>
            <a:ext cx="5680841" cy="2515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019800" y="1468331"/>
            <a:ext cx="2624959" cy="1477328"/>
          </a:xfrm>
          <a:prstGeom prst="rect">
            <a:avLst/>
          </a:prstGeom>
          <a:noFill/>
        </p:spPr>
        <p:txBody>
          <a:bodyPr wrap="square" rtlCol="0">
            <a:spAutoFit/>
          </a:bodyPr>
          <a:lstStyle/>
          <a:p>
            <a:r>
              <a:rPr lang="en-US" dirty="0" err="1" smtClean="0"/>
              <a:t>Youtube</a:t>
            </a:r>
            <a:r>
              <a:rPr lang="en-US" dirty="0" smtClean="0"/>
              <a:t> Clip </a:t>
            </a:r>
          </a:p>
          <a:p>
            <a:endParaRPr lang="en-US" dirty="0"/>
          </a:p>
          <a:p>
            <a:r>
              <a:rPr lang="en-US" dirty="0" smtClean="0"/>
              <a:t>Or </a:t>
            </a:r>
          </a:p>
          <a:p>
            <a:endParaRPr lang="en-US" dirty="0"/>
          </a:p>
          <a:p>
            <a:r>
              <a:rPr lang="en-US" dirty="0" smtClean="0"/>
              <a:t>Documentary</a:t>
            </a:r>
            <a:endParaRPr lang="en-US" dirty="0"/>
          </a:p>
        </p:txBody>
      </p:sp>
    </p:spTree>
    <p:extLst>
      <p:ext uri="{BB962C8B-B14F-4D97-AF65-F5344CB8AC3E}">
        <p14:creationId xmlns:p14="http://schemas.microsoft.com/office/powerpoint/2010/main" val="1927024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Closure</a:t>
            </a:r>
            <a:endParaRPr lang="en-US" dirty="0"/>
          </a:p>
        </p:txBody>
      </p:sp>
      <p:sp>
        <p:nvSpPr>
          <p:cNvPr id="3" name="Content Placeholder 2"/>
          <p:cNvSpPr>
            <a:spLocks noGrp="1"/>
          </p:cNvSpPr>
          <p:nvPr>
            <p:ph idx="1"/>
          </p:nvPr>
        </p:nvSpPr>
        <p:spPr/>
        <p:txBody>
          <a:bodyPr/>
          <a:lstStyle/>
          <a:p>
            <a:pPr marL="514350" indent="-514350">
              <a:buAutoNum type="arabicPeriod"/>
            </a:pPr>
            <a:r>
              <a:rPr lang="en-US" dirty="0" smtClean="0"/>
              <a:t>What role did WWI play? </a:t>
            </a:r>
          </a:p>
          <a:p>
            <a:pPr marL="514350" indent="-514350">
              <a:buAutoNum type="arabicPeriod"/>
            </a:pPr>
            <a:r>
              <a:rPr lang="en-US" dirty="0" smtClean="0"/>
              <a:t>How have various Arab and Muslim groups compete to either became a nation or spread their interpretation of Islam?</a:t>
            </a:r>
          </a:p>
          <a:p>
            <a:pPr marL="514350" indent="-514350">
              <a:buAutoNum type="arabicPeriod"/>
            </a:pPr>
            <a:r>
              <a:rPr lang="en-US" dirty="0" smtClean="0"/>
              <a:t>What made the Ottoman </a:t>
            </a:r>
            <a:r>
              <a:rPr lang="en-US" smtClean="0"/>
              <a:t>Empire significant?</a:t>
            </a:r>
          </a:p>
          <a:p>
            <a:pPr marL="0" indent="0">
              <a:buNone/>
            </a:pPr>
            <a:endParaRPr lang="en-US" dirty="0"/>
          </a:p>
        </p:txBody>
      </p:sp>
    </p:spTree>
    <p:extLst>
      <p:ext uri="{BB962C8B-B14F-4D97-AF65-F5344CB8AC3E}">
        <p14:creationId xmlns:p14="http://schemas.microsoft.com/office/powerpoint/2010/main" val="1507911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edia.maps.com/magellan/Images/WRLH029-H.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42" y="0"/>
            <a:ext cx="7274442" cy="68675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H="1">
            <a:off x="4876800" y="1752600"/>
            <a:ext cx="3657600" cy="1905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6460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Significance: Most of this area goes to Britain after WWI</a:t>
            </a:r>
            <a:endParaRPr lang="en-US" dirty="0"/>
          </a:p>
        </p:txBody>
      </p:sp>
      <p:sp>
        <p:nvSpPr>
          <p:cNvPr id="4" name="TextBox 3"/>
          <p:cNvSpPr txBox="1"/>
          <p:nvPr/>
        </p:nvSpPr>
        <p:spPr>
          <a:xfrm>
            <a:off x="90377" y="1243641"/>
            <a:ext cx="4114800" cy="369332"/>
          </a:xfrm>
          <a:prstGeom prst="rect">
            <a:avLst/>
          </a:prstGeom>
          <a:solidFill>
            <a:schemeClr val="accent4">
              <a:lumMod val="60000"/>
              <a:lumOff val="40000"/>
            </a:schemeClr>
          </a:solidFill>
        </p:spPr>
        <p:txBody>
          <a:bodyPr wrap="square" rtlCol="0">
            <a:spAutoFit/>
          </a:bodyPr>
          <a:lstStyle/>
          <a:p>
            <a:r>
              <a:rPr lang="en-US" dirty="0" smtClean="0"/>
              <a:t>Britain France Russia and the US </a:t>
            </a:r>
            <a:endParaRPr lang="en-US" dirty="0"/>
          </a:p>
        </p:txBody>
      </p:sp>
      <p:sp>
        <p:nvSpPr>
          <p:cNvPr id="5" name="TextBox 4"/>
          <p:cNvSpPr txBox="1"/>
          <p:nvPr/>
        </p:nvSpPr>
        <p:spPr>
          <a:xfrm>
            <a:off x="4462130" y="1243641"/>
            <a:ext cx="4191000" cy="369332"/>
          </a:xfrm>
          <a:prstGeom prst="rect">
            <a:avLst/>
          </a:prstGeom>
          <a:solidFill>
            <a:srgbClr val="FFFF00"/>
          </a:solidFill>
        </p:spPr>
        <p:txBody>
          <a:bodyPr wrap="square" rtlCol="0">
            <a:spAutoFit/>
          </a:bodyPr>
          <a:lstStyle/>
          <a:p>
            <a:r>
              <a:rPr lang="en-US" dirty="0" smtClean="0"/>
              <a:t>Germany Austria and the Ottoman Empire</a:t>
            </a:r>
            <a:endParaRPr lang="en-US" dirty="0"/>
          </a:p>
        </p:txBody>
      </p:sp>
      <p:pic>
        <p:nvPicPr>
          <p:cNvPr id="2050" name="Picture 2" descr="http://sunnycv.com/steve/WW1Pics/8158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2340" y="1844919"/>
            <a:ext cx="3352800" cy="498295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15163" y="3459233"/>
            <a:ext cx="4419600" cy="1754326"/>
          </a:xfrm>
          <a:prstGeom prst="rect">
            <a:avLst/>
          </a:prstGeom>
          <a:noFill/>
        </p:spPr>
        <p:txBody>
          <a:bodyPr wrap="square" rtlCol="0">
            <a:spAutoFit/>
          </a:bodyPr>
          <a:lstStyle/>
          <a:p>
            <a:r>
              <a:rPr lang="en-US" dirty="0" smtClean="0"/>
              <a:t>After WWI most Ottoman lands get taken away and Turkey becomes the new Ottoman Empire. Kemal the leader of Turkey abolished the caliphate system in 1923</a:t>
            </a:r>
          </a:p>
          <a:p>
            <a:endParaRPr lang="en-US" dirty="0"/>
          </a:p>
          <a:p>
            <a:r>
              <a:rPr lang="en-US" dirty="0" smtClean="0"/>
              <a:t>See origins of Muslim Brotherhood</a:t>
            </a:r>
            <a:endParaRPr lang="en-US" dirty="0"/>
          </a:p>
        </p:txBody>
      </p:sp>
    </p:spTree>
    <p:extLst>
      <p:ext uri="{BB962C8B-B14F-4D97-AF65-F5344CB8AC3E}">
        <p14:creationId xmlns:p14="http://schemas.microsoft.com/office/powerpoint/2010/main" val="3348784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Documents During WWI</a:t>
            </a:r>
            <a:endParaRPr lang="en-US" dirty="0"/>
          </a:p>
        </p:txBody>
      </p:sp>
      <p:sp>
        <p:nvSpPr>
          <p:cNvPr id="3" name="Content Placeholder 2"/>
          <p:cNvSpPr>
            <a:spLocks noGrp="1"/>
          </p:cNvSpPr>
          <p:nvPr>
            <p:ph idx="1"/>
          </p:nvPr>
        </p:nvSpPr>
        <p:spPr>
          <a:xfrm>
            <a:off x="457200" y="1600201"/>
            <a:ext cx="8229600" cy="2362200"/>
          </a:xfrm>
        </p:spPr>
        <p:txBody>
          <a:bodyPr/>
          <a:lstStyle/>
          <a:p>
            <a:pPr marL="0" indent="0">
              <a:buNone/>
            </a:pPr>
            <a:r>
              <a:rPr lang="en-US" dirty="0" smtClean="0"/>
              <a:t>3/group</a:t>
            </a:r>
          </a:p>
          <a:p>
            <a:pPr marL="0" indent="0">
              <a:buNone/>
            </a:pPr>
            <a:endParaRPr lang="en-US" dirty="0" smtClean="0"/>
          </a:p>
          <a:p>
            <a:pPr marL="0" indent="0">
              <a:buNone/>
            </a:pPr>
            <a:r>
              <a:rPr lang="en-US" dirty="0" smtClean="0"/>
              <a:t>Identify the potential problems of the three documents</a:t>
            </a:r>
            <a:endParaRPr lang="en-US" dirty="0"/>
          </a:p>
        </p:txBody>
      </p:sp>
      <p:sp>
        <p:nvSpPr>
          <p:cNvPr id="4" name="Rectangle 3"/>
          <p:cNvSpPr/>
          <p:nvPr/>
        </p:nvSpPr>
        <p:spPr>
          <a:xfrm>
            <a:off x="228600" y="3831265"/>
            <a:ext cx="2590800"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Balfour Declaration</a:t>
            </a:r>
            <a:endParaRPr lang="en-US" dirty="0"/>
          </a:p>
        </p:txBody>
      </p:sp>
      <p:sp>
        <p:nvSpPr>
          <p:cNvPr id="5" name="Rectangle 4"/>
          <p:cNvSpPr/>
          <p:nvPr/>
        </p:nvSpPr>
        <p:spPr>
          <a:xfrm>
            <a:off x="3200400" y="3812680"/>
            <a:ext cx="2590800"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Hussein McMahon Letters</a:t>
            </a:r>
          </a:p>
          <a:p>
            <a:pPr algn="ctr"/>
            <a:endParaRPr lang="en-US" dirty="0"/>
          </a:p>
        </p:txBody>
      </p:sp>
      <p:sp>
        <p:nvSpPr>
          <p:cNvPr id="6" name="Rectangle 5"/>
          <p:cNvSpPr/>
          <p:nvPr/>
        </p:nvSpPr>
        <p:spPr>
          <a:xfrm>
            <a:off x="6172200" y="3812680"/>
            <a:ext cx="2590800"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Sikes Picot Agreement</a:t>
            </a:r>
            <a:endParaRPr lang="en-US" dirty="0"/>
          </a:p>
        </p:txBody>
      </p:sp>
    </p:spTree>
    <p:extLst>
      <p:ext uri="{BB962C8B-B14F-4D97-AF65-F5344CB8AC3E}">
        <p14:creationId xmlns:p14="http://schemas.microsoft.com/office/powerpoint/2010/main" val="4034255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982926"/>
            <a:ext cx="2895600" cy="1754326"/>
          </a:xfrm>
          <a:prstGeom prst="rect">
            <a:avLst/>
          </a:prstGeom>
        </p:spPr>
        <p:txBody>
          <a:bodyPr wrap="square">
            <a:spAutoFit/>
          </a:bodyPr>
          <a:lstStyle/>
          <a:p>
            <a:r>
              <a:rPr lang="en-US" dirty="0"/>
              <a:t>British Foreign Secretary, Lord Arthur Balfour on November 2, </a:t>
            </a:r>
            <a:r>
              <a:rPr lang="en-US" dirty="0" smtClean="0"/>
              <a:t>1917 to Zionist                  Movement leaders trying to secure a home for the Jewish people</a:t>
            </a:r>
            <a:endParaRPr lang="en-US" dirty="0"/>
          </a:p>
        </p:txBody>
      </p:sp>
      <p:pic>
        <p:nvPicPr>
          <p:cNvPr id="3074" name="Picture 2" descr="http://www.jewishvirtuallibrary.org/jsource/images/israel/balfourdoc.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8695" y="-228600"/>
            <a:ext cx="5288105" cy="708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259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buNone/>
            </a:pPr>
            <a:r>
              <a:rPr lang="en-US" dirty="0"/>
              <a:t>It is accordingly understood between the French and British governments:</a:t>
            </a:r>
            <a:br>
              <a:rPr lang="en-US" dirty="0"/>
            </a:br>
            <a:endParaRPr lang="en-US" dirty="0"/>
          </a:p>
          <a:p>
            <a:pPr marL="0" indent="0">
              <a:buNone/>
            </a:pPr>
            <a:r>
              <a:rPr lang="en-US" dirty="0"/>
              <a:t>That France and Great Britain are prepared to recognize and protect an independent Arab states or a confederation of Arab states (a) and (b) marked on the annexed map, under the suzerainty of an Arab chief. That in area (a) France, and in area (b) great Britain, shall have priority of right of enterprise and local loans. That in area (a) France, and in area (b) great Britain, shall alone supply advisers or foreign functionaries at the request of the Arab state or confederation of Arab states.</a:t>
            </a:r>
          </a:p>
          <a:p>
            <a:pPr marL="0" indent="0">
              <a:buNone/>
            </a:pPr>
            <a:endParaRPr lang="en-US" dirty="0"/>
          </a:p>
        </p:txBody>
      </p:sp>
    </p:spTree>
    <p:extLst>
      <p:ext uri="{BB962C8B-B14F-4D97-AF65-F5344CB8AC3E}">
        <p14:creationId xmlns:p14="http://schemas.microsoft.com/office/powerpoint/2010/main" val="4242000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jewishvirtuallibrary.org/jsource/images/syke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6661" y="0"/>
            <a:ext cx="765898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504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47500" lnSpcReduction="20000"/>
          </a:bodyPr>
          <a:lstStyle/>
          <a:p>
            <a:pPr marL="0" indent="0">
              <a:buNone/>
            </a:pPr>
            <a:r>
              <a:rPr lang="en-US" sz="3800" dirty="0" smtClean="0"/>
              <a:t>Letters between the Emir (commander) of Mecca  and British representative in Egypt</a:t>
            </a:r>
          </a:p>
          <a:p>
            <a:endParaRPr lang="en-US" sz="3800" dirty="0"/>
          </a:p>
          <a:p>
            <a:r>
              <a:rPr lang="en-US" sz="3800" dirty="0" smtClean="0"/>
              <a:t>1</a:t>
            </a:r>
            <a:r>
              <a:rPr lang="en-US" sz="3800" dirty="0"/>
              <a:t>. Subject to the above modifications, Great Britain is prepared to recognize and support the independence of the Arabs in all the regions within the limits demanded by the </a:t>
            </a:r>
            <a:r>
              <a:rPr lang="en-US" sz="3800" dirty="0" err="1"/>
              <a:t>Sherif</a:t>
            </a:r>
            <a:r>
              <a:rPr lang="en-US" sz="3800" dirty="0"/>
              <a:t> of Mecca.</a:t>
            </a:r>
          </a:p>
          <a:p>
            <a:r>
              <a:rPr lang="en-US" sz="3800" dirty="0"/>
              <a:t>2. Great Britain will guarantee the Holy Places against all external aggression and will </a:t>
            </a:r>
            <a:r>
              <a:rPr lang="en-US" sz="3800" dirty="0" err="1"/>
              <a:t>recognise</a:t>
            </a:r>
            <a:r>
              <a:rPr lang="en-US" sz="3800" dirty="0"/>
              <a:t> their inviolability.</a:t>
            </a:r>
          </a:p>
          <a:p>
            <a:r>
              <a:rPr lang="en-US" sz="3800" dirty="0"/>
              <a:t>3. When the situation admits, Great Britain will give to the Arabs her advice and will assist them to establish what may appear to be the most suitable forms of government in those various territories.</a:t>
            </a:r>
          </a:p>
          <a:p>
            <a:r>
              <a:rPr lang="en-US" sz="3800" dirty="0"/>
              <a:t>4. On the other hand, it is understood that the Arabs have decided to seek the advice and guidance of Great Britain only, and that such European advisers and officials as may be required for the formation of a sound form of administration will be British.</a:t>
            </a:r>
          </a:p>
          <a:p>
            <a:r>
              <a:rPr lang="en-US" sz="3800" dirty="0"/>
              <a:t>5. With regard to the </a:t>
            </a:r>
            <a:r>
              <a:rPr lang="en-US" sz="3800" dirty="0" err="1"/>
              <a:t>vilayets</a:t>
            </a:r>
            <a:r>
              <a:rPr lang="en-US" sz="3800" dirty="0"/>
              <a:t> of Bagdad and Basra, the Arabs will </a:t>
            </a:r>
            <a:r>
              <a:rPr lang="en-US" sz="3800" dirty="0" err="1"/>
              <a:t>recognise</a:t>
            </a:r>
            <a:r>
              <a:rPr lang="en-US" sz="3800" dirty="0"/>
              <a:t> that the established position and interests of Great Britain necessitate special administrative arrangements in order to secure these territories from foreign aggression, to promote the welfare of the local populations and to safeguard our mutual economic interests.</a:t>
            </a:r>
          </a:p>
          <a:p>
            <a:r>
              <a:rPr lang="en-US" sz="3800" dirty="0"/>
              <a:t>I am convinced that this declaration will assure you beyond all possible doubt of the sympathy of Great Britain towards the aspirations of her friends the Arabs and will result in a firm and lasting alliance, the immediate results of which will be the expulsion of the Turks from the Arab countries and the freeing of the Arab peoples from the Turkish yoke, which for so many years has pressed heavily upon them.</a:t>
            </a:r>
          </a:p>
          <a:p>
            <a:pPr marL="0" indent="0">
              <a:buNone/>
            </a:pPr>
            <a:endParaRPr lang="en-US" dirty="0"/>
          </a:p>
        </p:txBody>
      </p:sp>
    </p:spTree>
    <p:extLst>
      <p:ext uri="{BB962C8B-B14F-4D97-AF65-F5344CB8AC3E}">
        <p14:creationId xmlns:p14="http://schemas.microsoft.com/office/powerpoint/2010/main" val="948178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Conclusion</a:t>
            </a:r>
            <a:endParaRPr lang="en-US" dirty="0"/>
          </a:p>
        </p:txBody>
      </p:sp>
      <p:sp>
        <p:nvSpPr>
          <p:cNvPr id="3" name="Content Placeholder 2"/>
          <p:cNvSpPr>
            <a:spLocks noGrp="1"/>
          </p:cNvSpPr>
          <p:nvPr>
            <p:ph idx="1"/>
          </p:nvPr>
        </p:nvSpPr>
        <p:spPr/>
        <p:txBody>
          <a:bodyPr/>
          <a:lstStyle/>
          <a:p>
            <a:r>
              <a:rPr lang="en-US" dirty="0" smtClean="0"/>
              <a:t>Report</a:t>
            </a:r>
          </a:p>
          <a:p>
            <a:r>
              <a:rPr lang="en-US" dirty="0" smtClean="0"/>
              <a:t>Make any connection to anything we have done in the class up to this point</a:t>
            </a:r>
            <a:endParaRPr lang="en-US" dirty="0"/>
          </a:p>
        </p:txBody>
      </p:sp>
    </p:spTree>
    <p:extLst>
      <p:ext uri="{BB962C8B-B14F-4D97-AF65-F5344CB8AC3E}">
        <p14:creationId xmlns:p14="http://schemas.microsoft.com/office/powerpoint/2010/main" val="15175978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688</Words>
  <Application>Microsoft Office PowerPoint</Application>
  <PresentationFormat>On-screen Show (4:3)</PresentationFormat>
  <Paragraphs>62</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Role of WWI</vt:lpstr>
      <vt:lpstr>PowerPoint Presentation</vt:lpstr>
      <vt:lpstr>Significance: Most of this area goes to Britain after WWI</vt:lpstr>
      <vt:lpstr>3 Documents During WWI</vt:lpstr>
      <vt:lpstr>PowerPoint Presentation</vt:lpstr>
      <vt:lpstr>PowerPoint Presentation</vt:lpstr>
      <vt:lpstr>PowerPoint Presentation</vt:lpstr>
      <vt:lpstr>PowerPoint Presentation</vt:lpstr>
      <vt:lpstr>Your Conclusion</vt:lpstr>
      <vt:lpstr>The Fall of the Ottoman Empire Starts to Complicate Things</vt:lpstr>
      <vt:lpstr>PowerPoint Presentation</vt:lpstr>
      <vt:lpstr>PowerPoint Presentation</vt:lpstr>
      <vt:lpstr>PowerPoint Presentation</vt:lpstr>
      <vt:lpstr>Other Issues</vt:lpstr>
      <vt:lpstr>Connect Articles to Clip</vt:lpstr>
      <vt:lpstr>Closure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WWI</dc:title>
  <dc:creator>Marisol</dc:creator>
  <cp:lastModifiedBy>Marisol</cp:lastModifiedBy>
  <cp:revision>10</cp:revision>
  <dcterms:created xsi:type="dcterms:W3CDTF">2015-02-22T18:41:13Z</dcterms:created>
  <dcterms:modified xsi:type="dcterms:W3CDTF">2015-02-22T22:22:21Z</dcterms:modified>
</cp:coreProperties>
</file>